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314" r:id="rId3"/>
    <p:sldId id="266" r:id="rId4"/>
    <p:sldId id="262" r:id="rId5"/>
    <p:sldId id="267" r:id="rId6"/>
    <p:sldId id="312" r:id="rId7"/>
    <p:sldId id="263" r:id="rId8"/>
    <p:sldId id="317" r:id="rId9"/>
    <p:sldId id="315" r:id="rId10"/>
    <p:sldId id="316" r:id="rId11"/>
    <p:sldId id="318" r:id="rId12"/>
    <p:sldId id="319" r:id="rId13"/>
    <p:sldId id="320" r:id="rId14"/>
    <p:sldId id="330" r:id="rId15"/>
    <p:sldId id="32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اعتباربخشی چیست؟</a:t>
            </a:r>
            <a:r>
              <a:rPr lang="en-US" dirty="0" smtClean="0">
                <a:solidFill>
                  <a:srgbClr val="FF0000"/>
                </a:solidFill>
                <a:cs typeface="B Titr" pitchFamily="2" charset="-78"/>
              </a:rPr>
              <a:t/>
            </a:r>
            <a:br>
              <a:rPr lang="en-US" dirty="0" smtClean="0">
                <a:solidFill>
                  <a:srgbClr val="FF0000"/>
                </a:solidFill>
                <a:cs typeface="B Titr" pitchFamily="2" charset="-78"/>
              </a:rPr>
            </a:b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None/>
            </a:pPr>
            <a:r>
              <a:rPr lang="fa-IR" dirty="0" smtClean="0">
                <a:cs typeface="B Nazanin" pitchFamily="2" charset="-78"/>
              </a:rPr>
              <a:t>اعتباربخشی فرایندی است که طی آن بیمارستان توسط بازرسین وزارت بهداشت بر طبق استانداردهای از پیش تعیین شده ارزیابی میگردد و مطابق امتیاز به دست آمده درجه دریافت میکند.</a:t>
            </a:r>
            <a:endParaRPr lang="en-US" dirty="0" smtClean="0">
              <a:cs typeface="B Nazanin" pitchFamily="2" charset="-78"/>
            </a:endParaRPr>
          </a:p>
          <a:p>
            <a:pPr algn="just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762000"/>
            <a:ext cx="7143750" cy="459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" y="990600"/>
            <a:ext cx="7410450" cy="4758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4412" y="838200"/>
            <a:ext cx="7115175" cy="4791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425" y="990600"/>
            <a:ext cx="6915150" cy="491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F0000"/>
                </a:solidFill>
                <a:cs typeface="B Titr" pitchFamily="2" charset="-78"/>
              </a:rPr>
              <a:t>وزن دهی سنجه ها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None/>
            </a:pPr>
            <a:r>
              <a:rPr lang="fa-IR" dirty="0" smtClean="0">
                <a:cs typeface="B Nazanin" pitchFamily="2" charset="-78"/>
              </a:rPr>
              <a:t>استانداردهای ایمنی مانند دوره پیشین از وزن بیشتری برخوردارند (دو برابر) اما در شیوه امتیاز دهی تعیین سطح حداقل احراز امتیاز درموضوعات ایمنی بیمار و مراقبت های حاد و اورژانس نوعی وزن دهی به این دو مهم است همچنین تعداد سنجه های هر یک از محورها با توجه به تاثیر آن مولفه بر کیفیت، وزن دهی خواهد شد</a:t>
            </a: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PPUSE~1.IHG\AppData\Local\Temp\IMG_20191130_102617_92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822960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algn="ctr">
              <a:buNone/>
            </a:pPr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3</a:t>
            </a:r>
            <a:r>
              <a:rPr lang="fa-IR" dirty="0" smtClean="0">
                <a:cs typeface="B Titr" pitchFamily="2" charset="-78"/>
              </a:rPr>
              <a:t> محور اصلی و </a:t>
            </a:r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19</a:t>
            </a:r>
            <a:r>
              <a:rPr lang="fa-IR" dirty="0" smtClean="0">
                <a:cs typeface="B Titr" pitchFamily="2" charset="-78"/>
              </a:rPr>
              <a:t> زیر محور دارد</a:t>
            </a:r>
            <a:endParaRPr lang="en-US" dirty="0"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محورهاي 19 گانه اعتباربخشي 1398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4774" y="1447800"/>
            <a:ext cx="6834452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>
              <a:buNone/>
            </a:pPr>
            <a:r>
              <a:rPr lang="fa-IR" dirty="0" smtClean="0">
                <a:cs typeface="B Nazanin" pitchFamily="2" charset="-78"/>
              </a:rPr>
              <a:t>در دوره چهارم اعتباربخشی،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19</a:t>
            </a:r>
            <a:r>
              <a:rPr lang="fa-IR" dirty="0" smtClean="0">
                <a:cs typeface="B Nazanin" pitchFamily="2" charset="-78"/>
              </a:rPr>
              <a:t> محور به عنوان مؤلفه های اصلی شناسایی شده اند که مشتمل بر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514</a:t>
            </a:r>
            <a:r>
              <a:rPr lang="fa-IR" dirty="0" smtClean="0">
                <a:cs typeface="B Nazanin" pitchFamily="2" charset="-78"/>
              </a:rPr>
              <a:t> سنجه به تفکیک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214</a:t>
            </a:r>
            <a:r>
              <a:rPr lang="fa-IR" dirty="0" smtClean="0">
                <a:cs typeface="B Nazanin" pitchFamily="2" charset="-78"/>
              </a:rPr>
              <a:t> سنجه در سطح یک،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214</a:t>
            </a:r>
            <a:r>
              <a:rPr lang="fa-IR" dirty="0" smtClean="0">
                <a:cs typeface="B Nazanin" pitchFamily="2" charset="-78"/>
              </a:rPr>
              <a:t> سنجه در سطح دو و </a:t>
            </a:r>
            <a:r>
              <a:rPr lang="fa-IR" dirty="0" smtClean="0">
                <a:solidFill>
                  <a:srgbClr val="FF0000"/>
                </a:solidFill>
                <a:cs typeface="B Nazanin" pitchFamily="2" charset="-78"/>
              </a:rPr>
              <a:t>86</a:t>
            </a:r>
            <a:r>
              <a:rPr lang="fa-IR" dirty="0" smtClean="0">
                <a:cs typeface="B Nazanin" pitchFamily="2" charset="-78"/>
              </a:rPr>
              <a:t> سنجه در </a:t>
            </a:r>
            <a:r>
              <a:rPr lang="fa-IR" dirty="0" smtClean="0">
                <a:cs typeface="B Nazanin" pitchFamily="2" charset="-78"/>
              </a:rPr>
              <a:t>سط</a:t>
            </a:r>
            <a:r>
              <a:rPr lang="fa-IR" dirty="0">
                <a:cs typeface="B Nazanin" pitchFamily="2" charset="-78"/>
              </a:rPr>
              <a:t>ح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 smtClean="0">
                <a:cs typeface="B Nazanin" pitchFamily="2" charset="-78"/>
              </a:rPr>
              <a:t>سه </a:t>
            </a:r>
            <a:r>
              <a:rPr lang="fa-IR" dirty="0" smtClean="0">
                <a:cs typeface="B Nazanin" pitchFamily="2" charset="-78"/>
              </a:rPr>
              <a:t>است.</a:t>
            </a: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سطوح سنجه هاي اعتباربخشي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28800"/>
            <a:ext cx="822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C:\Users\emdadi\Desktop\IMG_20190811_071150_96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8686800" cy="6400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>
                <a:solidFill>
                  <a:srgbClr val="FF0000"/>
                </a:solidFill>
                <a:cs typeface="B Titr" pitchFamily="2" charset="-78"/>
              </a:rPr>
              <a:t>درجه بندي بيمارستان ها دراعتباربخشي نسل4</a:t>
            </a:r>
            <a:endParaRPr lang="en-US" sz="3600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r" rtl="1">
              <a:buNone/>
            </a:pPr>
            <a:r>
              <a:rPr lang="fa-IR" b="1" dirty="0" smtClean="0">
                <a:cs typeface="B Nazanin" pitchFamily="2" charset="-78"/>
              </a:rPr>
              <a:t>در نظام نوین اعتباربخشی، بیمارستانها در شش درجه مختلف رتبه بندی می شوند: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1 رتبه عالی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2 رتبه یک برتر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3 رتبه یک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4 رتبه دو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5 رتبه سه</a:t>
            </a:r>
          </a:p>
          <a:p>
            <a:pPr algn="r" rtl="1">
              <a:buNone/>
            </a:pPr>
            <a:r>
              <a:rPr lang="fa-IR" dirty="0" smtClean="0">
                <a:cs typeface="B Nazanin" pitchFamily="2" charset="-78"/>
              </a:rPr>
              <a:t>6 رتبه چهار</a:t>
            </a:r>
          </a:p>
          <a:p>
            <a:pPr marL="57150" indent="-57150" algn="r" rtl="1">
              <a:buNone/>
            </a:pPr>
            <a:r>
              <a:rPr lang="fa-IR" dirty="0" smtClean="0">
                <a:cs typeface="B Nazanin" pitchFamily="2" charset="-78"/>
              </a:rPr>
              <a:t>بیمارستانهایی که موفق به کسب حداقل امتیاز برای کسب رتبه چهار نشوند زیر استاندارد محسوب شده و برابر مقررات و ضواب مربوط اقدام خواهد شد</a:t>
            </a:r>
            <a:endParaRPr lang="en-US" dirty="0"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825" y="228600"/>
            <a:ext cx="737235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5363" y="685800"/>
            <a:ext cx="715327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221</Words>
  <Application>Microsoft Office PowerPoint</Application>
  <PresentationFormat>On-screen Show (4:3)</PresentationFormat>
  <Paragraphs>17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اعتباربخشی چیست؟ </vt:lpstr>
      <vt:lpstr>PowerPoint Presentation</vt:lpstr>
      <vt:lpstr>محورهاي 19 گانه اعتباربخشي 1398</vt:lpstr>
      <vt:lpstr>PowerPoint Presentation</vt:lpstr>
      <vt:lpstr>سطوح سنجه هاي اعتباربخشي</vt:lpstr>
      <vt:lpstr>PowerPoint Presentation</vt:lpstr>
      <vt:lpstr>درجه بندي بيمارستان ها دراعتباربخشي نسل4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وزن دهی سنجه ها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مراقبت عمومي باليني</dc:title>
  <dc:creator>AppUser</dc:creator>
  <cp:lastModifiedBy>AppUser</cp:lastModifiedBy>
  <cp:revision>27</cp:revision>
  <dcterms:created xsi:type="dcterms:W3CDTF">2006-08-16T00:00:00Z</dcterms:created>
  <dcterms:modified xsi:type="dcterms:W3CDTF">2021-07-17T11:57:05Z</dcterms:modified>
</cp:coreProperties>
</file>